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21"/>
  </p:notesMasterIdLst>
  <p:sldIdLst>
    <p:sldId id="256" r:id="rId2"/>
    <p:sldId id="294" r:id="rId3"/>
    <p:sldId id="274" r:id="rId4"/>
    <p:sldId id="275" r:id="rId5"/>
    <p:sldId id="276" r:id="rId6"/>
    <p:sldId id="285" r:id="rId7"/>
    <p:sldId id="286" r:id="rId8"/>
    <p:sldId id="287" r:id="rId9"/>
    <p:sldId id="288" r:id="rId10"/>
    <p:sldId id="289" r:id="rId11"/>
    <p:sldId id="295" r:id="rId12"/>
    <p:sldId id="296" r:id="rId13"/>
    <p:sldId id="297" r:id="rId14"/>
    <p:sldId id="291" r:id="rId15"/>
    <p:sldId id="293" r:id="rId16"/>
    <p:sldId id="298" r:id="rId17"/>
    <p:sldId id="299" r:id="rId18"/>
    <p:sldId id="261" r:id="rId19"/>
    <p:sldId id="300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正文" id="{DEBEFAC0-E2D2-4836-A9AC-E7F231A7F630}">
          <p14:sldIdLst>
            <p14:sldId id="256"/>
            <p14:sldId id="294"/>
            <p14:sldId id="274"/>
            <p14:sldId id="275"/>
            <p14:sldId id="276"/>
            <p14:sldId id="285"/>
            <p14:sldId id="286"/>
            <p14:sldId id="287"/>
            <p14:sldId id="288"/>
            <p14:sldId id="289"/>
            <p14:sldId id="295"/>
            <p14:sldId id="296"/>
            <p14:sldId id="297"/>
            <p14:sldId id="291"/>
            <p14:sldId id="293"/>
            <p14:sldId id="298"/>
            <p14:sldId id="299"/>
            <p14:sldId id="261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2472" autoAdjust="0"/>
  </p:normalViewPr>
  <p:slideViewPr>
    <p:cSldViewPr>
      <p:cViewPr varScale="1">
        <p:scale>
          <a:sx n="59" d="100"/>
          <a:sy n="59" d="100"/>
        </p:scale>
        <p:origin x="14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-43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5" Type="http://schemas.openxmlformats.org/officeDocument/2006/relationships/image" Target="../media/image6.emf"/><Relationship Id="rId4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473FD-7550-44B6-AF97-7B50788116B6}" type="datetimeFigureOut">
              <a:rPr lang="zh-CN" altLang="en-US" smtClean="0"/>
              <a:pPr/>
              <a:t>2017/11/21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8DC15-0D39-43E3-AA91-D005519A29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家好，很荣幸作为第一组，来展示我们的调研和学习结果。众所周知，对于表面物理科学，晶体是最为重要的研究对象，而在晶体里，一个非常重要，非常具有意义的概念，就是声子。对于声子的研究有很多的角度，比如传统上，我们会研究声子热容，声子电导率等等。我们组主要是基于透射电镜，对声子振动谱，进行了一些调研和整理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8DC15-0D39-43E3-AA91-D005519A295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606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这个视频所揭示的，就是这样的过程，不同的位置，从体态到表面，其声子振动的模式在能量上，是进行了怎样的演变。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8DC15-0D39-43E3-AA91-D005519A295F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047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我们截取这样四个主要的中间过程。</a:t>
            </a:r>
            <a:endParaRPr lang="en-US" altLang="zh-CN" dirty="0"/>
          </a:p>
          <a:p>
            <a:r>
              <a:rPr lang="zh-CN" altLang="en-US" dirty="0"/>
              <a:t>我们可以看到，正是归功于仪器的发展，我们有了高能量分辨率的投射电子显微镜，我们才能观察到类似的声子演变过程。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8DC15-0D39-43E3-AA91-D005519A295F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142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在之前的工作中，其实也有过类似的研究。例如这篇对</a:t>
            </a:r>
            <a:r>
              <a:rPr lang="en-US" altLang="zh-CN" dirty="0"/>
              <a:t>Ag</a:t>
            </a:r>
            <a:r>
              <a:rPr lang="zh-CN" altLang="en-US" dirty="0"/>
              <a:t>纳米线电子能量损失谱的研究，发表在了</a:t>
            </a:r>
            <a:r>
              <a:rPr lang="en-US" altLang="zh-CN" dirty="0"/>
              <a:t>Nature physics</a:t>
            </a:r>
            <a:r>
              <a:rPr lang="zh-CN" altLang="en-US" dirty="0"/>
              <a:t>上，他们也是在不同的地方进行</a:t>
            </a:r>
            <a:r>
              <a:rPr lang="en-US" altLang="zh-CN" dirty="0"/>
              <a:t>EELS</a:t>
            </a:r>
            <a:r>
              <a:rPr lang="zh-CN" altLang="en-US" dirty="0"/>
              <a:t>的测试，看到了响应的演变。但是这种演变，恐怕不是声子模式的演变，展示的是其他类似的相互作用。但实际上我们可以看到，类似的工作非常值得我们重视。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8DC15-0D39-43E3-AA91-D005519A295F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087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于是我们想着，能否基于其他的材料体系，展开类似的工作呢？于是对一些我们常见的，重要的材料，进行了一些调研。首先是</a:t>
            </a:r>
            <a:r>
              <a:rPr lang="en-US" altLang="zh-CN" dirty="0"/>
              <a:t>VH</a:t>
            </a:r>
            <a:r>
              <a:rPr lang="zh-CN" altLang="en-US" dirty="0"/>
              <a:t>体系的材料。结构的演变。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8DC15-0D39-43E3-AA91-D005519A295F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160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D3924-8F8D-4ACD-BA4F-268236CCB52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904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首先我们来看一段视频，视频中的长方形是氧化镁材料，从视频中可以看到，随着能量的变化，氧化镁表面的声子振动，在不同的位置，其振动模式，或者响应的大小、分布是不一样的。在某种能量下，响应是均匀的；某种能量下分布在角上，或者边上，甚至有的能量下没有响应。这些过程是什么，怎么发生的，我们一步步来看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8DC15-0D39-43E3-AA91-D005519A295F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994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首先还是从最基本的开始，声子的概念。在固体物理里面我们学习过，把晶格的每一个原子，看作只与临近原子发生弹簧一样的相互作用，然后根据牛顿力学，解除运动方程。再将能量量子化，我们引入声子的概念，它是一种源激发准粒子。定义了能量、准动量的概念，发现它服从波色分布等等。最后，它可以与其他粒子发生相互左右，在非弹性碰撞下，要满足这样的能量守恒、动量守恒定律。这些就是我们所认知的，最基本的声子概念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8DC15-0D39-43E3-AA91-D005519A295F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551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对于电子能量损失谱，也就是</a:t>
            </a:r>
            <a:r>
              <a:rPr lang="en-US" altLang="zh-CN" dirty="0"/>
              <a:t>EELS</a:t>
            </a:r>
            <a:r>
              <a:rPr lang="zh-CN" altLang="en-US" dirty="0"/>
              <a:t>，可能会有一些同学比较陌生。我们可以来看这样的一张图。在纳米科学里，最强有力的工具就是电子显微镜。通过发射电子到晶体表面，收集不同的信号，得到不同的样品信息。我们大致的过一遍都可以做哪些事情。比如，入射一个</a:t>
            </a:r>
            <a:r>
              <a:rPr lang="en-US" altLang="zh-CN" dirty="0"/>
              <a:t>X-ray</a:t>
            </a:r>
            <a:r>
              <a:rPr lang="zh-CN" altLang="en-US" dirty="0"/>
              <a:t>，我们可以得到样品的</a:t>
            </a:r>
            <a:r>
              <a:rPr lang="en-US" altLang="zh-CN" dirty="0"/>
              <a:t>EDS</a:t>
            </a:r>
            <a:r>
              <a:rPr lang="zh-CN" altLang="en-US" dirty="0"/>
              <a:t>谱线，色散谱（</a:t>
            </a:r>
            <a:r>
              <a:rPr lang="en-US" altLang="zh-CN" dirty="0"/>
              <a:t>Energy Dispersive Spectroscopy</a:t>
            </a:r>
            <a:r>
              <a:rPr lang="zh-CN" altLang="en-US" dirty="0"/>
              <a:t>），主要可以得到样品的化学信息。通过背散射电子，我们可以得到</a:t>
            </a:r>
            <a:r>
              <a:rPr lang="en-US" altLang="zh-CN" dirty="0"/>
              <a:t>EBSD</a:t>
            </a:r>
            <a:r>
              <a:rPr lang="zh-CN" altLang="en-US" dirty="0"/>
              <a:t>图，能够得到晶粒取向、相位变化等信息。此外，我们可以做</a:t>
            </a:r>
            <a:r>
              <a:rPr lang="en-US" altLang="zh-CN" dirty="0"/>
              <a:t>coherent image/incoherent image</a:t>
            </a:r>
            <a:r>
              <a:rPr lang="zh-CN" altLang="en-US" dirty="0"/>
              <a:t>，想干成像、非想干成像。可以做</a:t>
            </a:r>
            <a:r>
              <a:rPr lang="en-US" altLang="zh-CN" dirty="0"/>
              <a:t>ADF/ABF</a:t>
            </a:r>
            <a:r>
              <a:rPr lang="zh-CN" altLang="en-US" dirty="0"/>
              <a:t>，明场像暗场像。可以打衍射点，可以拍高分辨。这下面主要就是一些投射信息，可以分析样品的化学信息、局部成键、带宽等等这些信息。</a:t>
            </a:r>
            <a:r>
              <a:rPr lang="zh-CN" altLang="en-US" sz="1200" b="1" dirty="0">
                <a:latin typeface="仿宋" pitchFamily="49" charset="-122"/>
                <a:ea typeface="仿宋" pitchFamily="49" charset="-122"/>
              </a:rPr>
              <a:t>入射电子穿透样品时，与样品发生非弹性相互作用，电子将损失一部分能量。如果对出射电子按其损失的能量进行统计计数，便得到电子的能量损失谱。</a:t>
            </a:r>
            <a:r>
              <a:rPr lang="zh-CN" altLang="en-US" dirty="0"/>
              <a:t>今天，我们主要讨论的是，在透射电镜中，利用</a:t>
            </a:r>
            <a:r>
              <a:rPr lang="en-US" altLang="zh-CN" dirty="0"/>
              <a:t>EELS</a:t>
            </a:r>
            <a:r>
              <a:rPr lang="zh-CN" altLang="en-US" dirty="0"/>
              <a:t>，收集到的电子能量损失谱，得到声子的一些信息。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8DC15-0D39-43E3-AA91-D005519A295F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8538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而实际上，</a:t>
            </a:r>
            <a:r>
              <a:rPr lang="en-US" altLang="zh-CN" dirty="0"/>
              <a:t>EELS</a:t>
            </a:r>
            <a:r>
              <a:rPr lang="zh-CN" altLang="en-US" dirty="0"/>
              <a:t>能做的不止是声子。电子能量损失的范围不同，能做不同的事情。比如高能状态下，几百个电子伏特范围，我们可以分析样品的组分，组成元素，包括</a:t>
            </a:r>
            <a:r>
              <a:rPr lang="en-US" altLang="zh-CN" dirty="0"/>
              <a:t>coordination/bonding</a:t>
            </a:r>
            <a:r>
              <a:rPr lang="zh-CN" altLang="en-US" dirty="0"/>
              <a:t>等等。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8DC15-0D39-43E3-AA91-D005519A295F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545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我们制作了一张表格进行总结。</a:t>
            </a:r>
            <a:r>
              <a:rPr lang="en-US" altLang="zh-CN" dirty="0"/>
              <a:t>0eV</a:t>
            </a:r>
            <a:r>
              <a:rPr lang="zh-CN" altLang="en-US" dirty="0"/>
              <a:t>下，是个弹性峰值，他的谱线半宽，我们可以看作是电镜的最低能量分辨率。在</a:t>
            </a:r>
            <a:r>
              <a:rPr lang="en-US" altLang="zh-CN" dirty="0"/>
              <a:t>1</a:t>
            </a:r>
            <a:r>
              <a:rPr lang="zh-CN" altLang="en-US" dirty="0"/>
              <a:t>个电子伏特以下，就是我们说的晶格振动，或者说声子的信息。在</a:t>
            </a:r>
            <a:r>
              <a:rPr lang="en-US" altLang="zh-CN" dirty="0"/>
              <a:t>1-50</a:t>
            </a:r>
            <a:r>
              <a:rPr lang="zh-CN" altLang="en-US" dirty="0"/>
              <a:t>个电子伏特，我们能得到体态、表面的等离子体激发。</a:t>
            </a:r>
            <a:r>
              <a:rPr lang="en-US" altLang="zh-CN" dirty="0"/>
              <a:t>50</a:t>
            </a:r>
            <a:r>
              <a:rPr lang="zh-CN" altLang="en-US" dirty="0"/>
              <a:t>个电子伏特左右，我们能得到一些键态信息。大于</a:t>
            </a:r>
            <a:r>
              <a:rPr lang="en-US" altLang="zh-CN" dirty="0"/>
              <a:t>50</a:t>
            </a:r>
            <a:r>
              <a:rPr lang="zh-CN" altLang="en-US" dirty="0"/>
              <a:t>个电子伏特，我们能得到化学元素信息。这里是一个高能量</a:t>
            </a:r>
            <a:r>
              <a:rPr lang="en-US" altLang="zh-CN" dirty="0"/>
              <a:t>EELS</a:t>
            </a:r>
            <a:r>
              <a:rPr lang="zh-CN" altLang="en-US" dirty="0"/>
              <a:t>的例子，氧化铝薄膜长在铜衬底上，我们沿着</a:t>
            </a:r>
            <a:r>
              <a:rPr lang="en-US" altLang="zh-CN" dirty="0"/>
              <a:t>012345</a:t>
            </a:r>
            <a:r>
              <a:rPr lang="zh-CN" altLang="en-US" dirty="0"/>
              <a:t>这个方向扫一次</a:t>
            </a:r>
            <a:r>
              <a:rPr lang="en-US" altLang="zh-CN" dirty="0"/>
              <a:t>EELS</a:t>
            </a:r>
            <a:r>
              <a:rPr lang="zh-CN" altLang="en-US" dirty="0"/>
              <a:t>，可以看到，每个位置对应的</a:t>
            </a:r>
            <a:r>
              <a:rPr lang="en-US" altLang="zh-CN" dirty="0"/>
              <a:t>EELS</a:t>
            </a:r>
            <a:r>
              <a:rPr lang="zh-CN" altLang="en-US" dirty="0"/>
              <a:t>谱线都不一样，于是我们可以通过这种方式，得到介面处，元素的扩散和演变信息。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8DC15-0D39-43E3-AA91-D005519A295F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209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对于声子来说，格波产生的电子能量损失，实际上是一个非常低的值。大概几个到几百个毫电子伏特左右。这个红色的是某种材料的声子谱，对于传统的电镜来说，这个谱是被</a:t>
            </a:r>
            <a:r>
              <a:rPr lang="en-US" altLang="zh-CN" dirty="0"/>
              <a:t>ZLP</a:t>
            </a:r>
            <a:r>
              <a:rPr lang="zh-CN" altLang="en-US" dirty="0"/>
              <a:t>，也就是</a:t>
            </a:r>
            <a:r>
              <a:rPr lang="en-US" altLang="zh-CN" dirty="0"/>
              <a:t>0</a:t>
            </a:r>
            <a:r>
              <a:rPr lang="zh-CN" altLang="en-US" dirty="0"/>
              <a:t>峰，所掩盖住的，我们根本没有办法去测量和研究。但是随着技术的发展，渐渐的能做到这种事情。我们实验室最新的一台</a:t>
            </a:r>
            <a:r>
              <a:rPr lang="en-US" altLang="zh-CN" dirty="0"/>
              <a:t>Nion</a:t>
            </a:r>
            <a:r>
              <a:rPr lang="zh-CN" altLang="en-US" dirty="0"/>
              <a:t>公司的电镜，能量分辨率可以达到</a:t>
            </a:r>
            <a:r>
              <a:rPr lang="en-US" altLang="zh-CN" dirty="0"/>
              <a:t>8</a:t>
            </a:r>
            <a:r>
              <a:rPr lang="zh-CN" altLang="en-US" dirty="0"/>
              <a:t>个毫电子伏特，为研究声子，提供了一种可能性。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8DC15-0D39-43E3-AA91-D005519A295F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949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这是一篇</a:t>
            </a:r>
            <a:r>
              <a:rPr lang="en-US" altLang="zh-CN" dirty="0"/>
              <a:t>17</a:t>
            </a:r>
            <a:r>
              <a:rPr lang="zh-CN" altLang="en-US" dirty="0"/>
              <a:t>年的</a:t>
            </a:r>
            <a:r>
              <a:rPr lang="en-US" altLang="zh-CN" dirty="0"/>
              <a:t>Nature</a:t>
            </a:r>
            <a:r>
              <a:rPr lang="zh-CN" altLang="en-US" dirty="0"/>
              <a:t>工作，也就是今年刚发的</a:t>
            </a:r>
            <a:r>
              <a:rPr lang="en-US" altLang="zh-CN" dirty="0"/>
              <a:t>paper</a:t>
            </a:r>
            <a:r>
              <a:rPr lang="zh-CN" altLang="en-US" dirty="0"/>
              <a:t>，讲述的就是对氧化镁纳米管的声子谱研究。通过对氧化镁不同的位置测量</a:t>
            </a:r>
            <a:r>
              <a:rPr lang="en-US" altLang="zh-CN" dirty="0"/>
              <a:t>EELS</a:t>
            </a:r>
            <a:r>
              <a:rPr lang="zh-CN" altLang="en-US" dirty="0"/>
              <a:t>，比如体态、边缘、角落，</a:t>
            </a:r>
            <a:r>
              <a:rPr lang="en-US" altLang="zh-CN" dirty="0"/>
              <a:t>EELS</a:t>
            </a:r>
            <a:r>
              <a:rPr lang="zh-CN" altLang="en-US" dirty="0"/>
              <a:t>的响应在不同的峰值。同样是氧化镁的材料，在不同的位置，其声子振动模式是如何发生演变的，发生了怎样的演变，文章进一步进行了实验。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8DC15-0D39-43E3-AA91-D005519A295F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369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做</a:t>
            </a:r>
            <a:r>
              <a:rPr lang="en-US" altLang="zh-CN" dirty="0"/>
              <a:t>EELS</a:t>
            </a:r>
            <a:r>
              <a:rPr lang="zh-CN" altLang="en-US" dirty="0"/>
              <a:t>的方向是，从纳米管中心，到角落的位置，得到了声子振动谱如左图所示。可以看到，体态的声子振动模式，有两个峰值，分别在</a:t>
            </a:r>
            <a:r>
              <a:rPr lang="en-US" altLang="zh-CN" dirty="0"/>
              <a:t>45</a:t>
            </a:r>
            <a:r>
              <a:rPr lang="zh-CN" altLang="en-US" dirty="0"/>
              <a:t>、</a:t>
            </a:r>
            <a:r>
              <a:rPr lang="en-US" altLang="zh-CN" dirty="0"/>
              <a:t>90</a:t>
            </a:r>
            <a:r>
              <a:rPr lang="zh-CN" altLang="en-US" dirty="0"/>
              <a:t>毫电子伏特附近。当接近表面，或者说接近角落的时候，这个峰不断衰减，直到彻底突变，最后在</a:t>
            </a:r>
            <a:r>
              <a:rPr lang="en-US" altLang="zh-CN" dirty="0"/>
              <a:t>68</a:t>
            </a:r>
            <a:r>
              <a:rPr lang="zh-CN" altLang="en-US" dirty="0"/>
              <a:t>毫电子伏特附近，看到了表面声子的振动峰。第一次从实验上揭示了，体态声子振动模式，到表面声子振动模式是如何发生的演变。如果我们以能量作为变量，就得到了我们在最开始看到的视频。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8DC15-0D39-43E3-AA91-D005519A295F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479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1C7641-A816-460F-B494-260B864BE3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EDE48D5-63B6-4D96-BE35-DA69354EA2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8D1229-638C-4FD2-919B-0F043D545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4F2796-BA92-4650-875E-D94CC8FFF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65740C-7707-4EF1-9B97-693C7C530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76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AE2119-A8A6-4C87-A701-E453FA267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FAA0184-BF13-49A8-B45F-53C5591CF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76616B-593E-43F8-86AF-F851A5011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40EF5F-2638-47A8-BA9B-401F6A563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F853DB-62B2-47CC-96A2-AB17EE1B4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982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E8F83ED-5A81-4BF8-A1C4-01DE0C789E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1C754E-BBD7-4CED-8C98-52AD255A5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1AC940-55DA-40F4-A16C-3A516716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7CB52F-5D98-4CDD-BC37-CDDC6F30F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BAC67E-D572-4916-BFB8-E9583FFF9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055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E1A9B6-444E-4616-BDDB-3E24E4A10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1B804D-BF48-4383-B0E9-0905C8402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BBC35D-E4EA-45A7-84FB-600711A2D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B7DD5D-D4C3-465D-9E04-377D933B9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0846D7-3346-4E49-BB0B-BD90A265B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32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894899-3D89-4F9D-A6BA-043F30EB2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9C409C2-60A7-4E75-A825-114F5389C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6EF6B6-0060-4B0C-BFDE-A4C03B030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95902D-3514-476F-8478-0DEB3FCA5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FC40F5-E345-4982-8EDC-DA8628883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313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FA7596-1749-4755-8166-CEB18E82A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07B0DE-174A-4F57-BECF-C0A4CE8E4D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1F2BA70-59B2-4C57-8D30-EE0DF0919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E0EA0B-59A9-42B7-96C2-1D7D984D2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AB6078-0849-4214-A508-895E8BCA2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7B3F2EF-5294-4CD3-AF3F-47B60A03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928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E2C99B-5B18-43B1-9945-C73A71AD1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869F7FE-7B99-4770-AF78-D972076C6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34D32DC-D94E-4F24-8B05-A17424EF0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0CB92DF-004C-46D2-9047-14F3882EF5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D10AC9-C2E8-4F17-A226-0A3B90C20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CFC4EE2-64CE-4DD5-B861-4343C87FB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2017/11/21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652D9C1-09D6-42EF-9C3A-8A2F69D8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BD68D64-C9D0-4763-8C47-8E72B8B3F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38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D00CD9-43E0-4F92-914B-7F38EB31E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7FAAF68-DDA7-480E-896F-6D814F399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2017/11/21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C5EE8A1-EC0A-40BC-8D04-0991B0978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E9DF3C6-E9AE-4A2A-A0C1-B9B029E65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1196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9561714-A83C-427A-95CA-2654402D9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EA42A6B-CC1A-44C7-A814-76A5E52D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D6FC57-702C-4A81-94F5-7724DB53E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025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17EC5E-D130-4C57-A606-C1BD0348F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748023-C459-4607-8BAD-C1B24B939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C645BE9-BA4A-4C0D-843B-FC50CDDE8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A5E670-A818-48F4-B442-BDADD01C0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C82A5B-54B6-49DF-A1BA-08A87CBF0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FC7705E-3461-403B-B88B-D0DBE89C4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2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2D176-AE64-40B7-909C-3279EC0C6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C55A826-500A-4E01-A57A-B58E17950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7C66040-F208-4AC0-9DEB-346B640FA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E944DFA-DB96-4B00-9BFD-93CB55719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B98022-7D17-427D-829F-B34B7FB26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297B535-D304-4983-8B38-44154834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1817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FC020BF-A2DB-4600-8D47-8316882C8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1985CB2-E67E-47DF-9D7B-75761E692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31B51B-1EB5-462A-8B27-AB340210B8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4DEC95-1A71-4EAA-8B71-535ADC6C71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4B00A6-EF41-461D-8BF9-D9296FE3A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20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emf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2.emf"/><Relationship Id="rId1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emf"/><Relationship Id="rId1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AB76920E-8BA6-4A85-878E-8469C69708FB}"/>
              </a:ext>
            </a:extLst>
          </p:cNvPr>
          <p:cNvSpPr/>
          <p:nvPr/>
        </p:nvSpPr>
        <p:spPr>
          <a:xfrm>
            <a:off x="193077" y="1772816"/>
            <a:ext cx="87578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Vibrational phonon modes under </a:t>
            </a:r>
          </a:p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lectron 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nergy 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oss 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pectroscopy in </a:t>
            </a:r>
          </a:p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(S)TEM</a:t>
            </a:r>
            <a:endParaRPr lang="zh-CN" alt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67B9A79-C2DF-4EDF-9D1C-DCBDE246AAD1}"/>
              </a:ext>
            </a:extLst>
          </p:cNvPr>
          <p:cNvSpPr/>
          <p:nvPr/>
        </p:nvSpPr>
        <p:spPr>
          <a:xfrm>
            <a:off x="3131840" y="5589240"/>
            <a:ext cx="597666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Group members: </a:t>
            </a:r>
          </a:p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Yangchen, Lining, Qiuxia, Adeel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ature21699-sv1">
            <a:hlinkClick r:id="" action="ppaction://media"/>
            <a:extLst>
              <a:ext uri="{FF2B5EF4-FFF2-40B4-BE49-F238E27FC236}">
                <a16:creationId xmlns:a16="http://schemas.microsoft.com/office/drawing/2014/main" id="{498EA827-412F-4C99-9138-A2D9C95F337D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32656" y="12738"/>
            <a:ext cx="12169352" cy="684526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AE8237B-670A-49E8-AEE8-2D4939EBD56E}"/>
              </a:ext>
            </a:extLst>
          </p:cNvPr>
          <p:cNvSpPr txBox="1"/>
          <p:nvPr/>
        </p:nvSpPr>
        <p:spPr>
          <a:xfrm>
            <a:off x="107504" y="116632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Video of localized modes’ spatial distribution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855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DE6C570-F29D-4579-9AC6-9623197020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121" b="48421"/>
          <a:stretch/>
        </p:blipFill>
        <p:spPr>
          <a:xfrm>
            <a:off x="873196" y="1772744"/>
            <a:ext cx="7108713" cy="308279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3C745A7-A95D-40DC-8511-871F0EABE988}"/>
              </a:ext>
            </a:extLst>
          </p:cNvPr>
          <p:cNvSpPr/>
          <p:nvPr/>
        </p:nvSpPr>
        <p:spPr>
          <a:xfrm>
            <a:off x="1187624" y="5589240"/>
            <a:ext cx="7203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The surface modes extend inside the cube a few nanometers (15–20 nm), in agreement with Fuchs–Kliewer modes. </a:t>
            </a:r>
          </a:p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Find out the phonon transfer between surface mode and bulk mode.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8968B8B-1AAA-4C04-874D-187AAB53F04E}"/>
              </a:ext>
            </a:extLst>
          </p:cNvPr>
          <p:cNvSpPr txBox="1"/>
          <p:nvPr/>
        </p:nvSpPr>
        <p:spPr>
          <a:xfrm>
            <a:off x="8396" y="466317"/>
            <a:ext cx="15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Experiment</a:t>
            </a:r>
            <a:endParaRPr lang="zh-CN" altLang="en-US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7420538-4F78-4D9F-8942-23605F172BB0}"/>
              </a:ext>
            </a:extLst>
          </p:cNvPr>
          <p:cNvSpPr txBox="1"/>
          <p:nvPr/>
        </p:nvSpPr>
        <p:spPr>
          <a:xfrm>
            <a:off x="1278940" y="994534"/>
            <a:ext cx="658611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>
                <a:latin typeface="MinionPro-Bold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EELS energy is 70meV and 77meV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70meV for corner mode and 77meV for face mode.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81992ED-84EF-4488-BFEC-CD6A56D389C1}"/>
              </a:ext>
            </a:extLst>
          </p:cNvPr>
          <p:cNvSpPr txBox="1"/>
          <p:nvPr/>
        </p:nvSpPr>
        <p:spPr>
          <a:xfrm>
            <a:off x="1162091" y="4855535"/>
            <a:ext cx="679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Two bulk phonon excitations show up at 50meV and 90meV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A4746DC6-59F1-40F0-83B2-A22073056FB7}"/>
              </a:ext>
            </a:extLst>
          </p:cNvPr>
          <p:cNvSpPr txBox="1"/>
          <p:nvPr/>
        </p:nvSpPr>
        <p:spPr>
          <a:xfrm>
            <a:off x="0" y="4652"/>
            <a:ext cx="8861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Scattering maps of the face and corner modes 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649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D22D604-AF5E-4E0E-9AC3-4EEF1F78FDA4}"/>
              </a:ext>
            </a:extLst>
          </p:cNvPr>
          <p:cNvSpPr/>
          <p:nvPr/>
        </p:nvSpPr>
        <p:spPr>
          <a:xfrm>
            <a:off x="2772806" y="6582400"/>
            <a:ext cx="89044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Nelayah</a:t>
            </a:r>
            <a:r>
              <a:rPr lang="en-US" altLang="zh-CN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J. et al. Mapping surface plasmons on a single metallic nanoparticle. Nat. Phys. 3, 348–353 (2007).</a:t>
            </a:r>
            <a:endParaRPr lang="zh-CN" altLang="en-US" sz="1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CA9691E-0AC8-4BCB-836D-C413FFE4DE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9" r="74156" b="15526"/>
          <a:stretch/>
        </p:blipFill>
        <p:spPr>
          <a:xfrm>
            <a:off x="199764" y="1738823"/>
            <a:ext cx="2603442" cy="29097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1E39A27-ABE1-4FC7-B971-1EDFCBC8CB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88" t="50820" r="68434"/>
          <a:stretch/>
        </p:blipFill>
        <p:spPr>
          <a:xfrm>
            <a:off x="6316174" y="2002360"/>
            <a:ext cx="2340951" cy="24851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A4446EE-9375-4E7C-BC44-4B43374163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527" r="2318"/>
          <a:stretch/>
        </p:blipFill>
        <p:spPr>
          <a:xfrm>
            <a:off x="2772806" y="1760649"/>
            <a:ext cx="3461670" cy="301263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13A8F32-43CF-46EA-9DA7-9C2E571F52EB}"/>
              </a:ext>
            </a:extLst>
          </p:cNvPr>
          <p:cNvSpPr txBox="1"/>
          <p:nvPr/>
        </p:nvSpPr>
        <p:spPr>
          <a:xfrm>
            <a:off x="467544" y="105272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Scan across the Ag </a:t>
            </a:r>
            <a:r>
              <a:rPr lang="en-US" altLang="zh-CN" b="1" dirty="0" err="1">
                <a:latin typeface="Arial" panose="020B0604020202020204" pitchFamily="34" charset="0"/>
                <a:cs typeface="Arial" panose="020B0604020202020204" pitchFamily="34" charset="0"/>
              </a:rPr>
              <a:t>nanoprism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, the peaks are at 1.75eV, 3.20eV and 2.70eV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3CD6C85-8823-4EB9-B3F7-D0BDEDD486C0}"/>
              </a:ext>
            </a:extLst>
          </p:cNvPr>
          <p:cNvSpPr txBox="1"/>
          <p:nvPr/>
        </p:nvSpPr>
        <p:spPr>
          <a:xfrm>
            <a:off x="622889" y="462449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Ag nanoprism</a:t>
            </a:r>
            <a:endParaRPr lang="zh-CN" altLang="en-US" b="1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78977FE-1BCD-4DB8-BD2D-725F4499EE36}"/>
              </a:ext>
            </a:extLst>
          </p:cNvPr>
          <p:cNvSpPr txBox="1"/>
          <p:nvPr/>
        </p:nvSpPr>
        <p:spPr>
          <a:xfrm>
            <a:off x="3519689" y="4626756"/>
            <a:ext cx="212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EELS across A to B</a:t>
            </a:r>
            <a:endParaRPr lang="zh-CN" altLang="en-US" b="1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82A87F2-829F-4240-B7FF-96F865C5685D}"/>
              </a:ext>
            </a:extLst>
          </p:cNvPr>
          <p:cNvSpPr/>
          <p:nvPr/>
        </p:nvSpPr>
        <p:spPr>
          <a:xfrm>
            <a:off x="5994092" y="4648552"/>
            <a:ext cx="3177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EELS amplitude distributions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E145DB6-8B9E-4E34-9D3B-BAF6A142EC1A}"/>
              </a:ext>
            </a:extLst>
          </p:cNvPr>
          <p:cNvSpPr txBox="1"/>
          <p:nvPr/>
        </p:nvSpPr>
        <p:spPr>
          <a:xfrm>
            <a:off x="622889" y="5339899"/>
            <a:ext cx="7699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EELS amplitude distributions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show that the corner modes and the bulk modes are different, together with the EELS map which convinced the previous work.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08FD970-10E7-48C3-AC7D-1A7CDFABF4D5}"/>
              </a:ext>
            </a:extLst>
          </p:cNvPr>
          <p:cNvSpPr/>
          <p:nvPr/>
        </p:nvSpPr>
        <p:spPr>
          <a:xfrm>
            <a:off x="-3170" y="0"/>
            <a:ext cx="9039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STEM–EELS measurements on an equilateral </a:t>
            </a:r>
            <a:r>
              <a:rPr lang="zh-CN" altLang="en-US" sz="3200" b="1" dirty="0">
                <a:latin typeface="Arial" pitchFamily="34" charset="0"/>
                <a:ea typeface="+mj-ea"/>
                <a:cs typeface="Arial" pitchFamily="34" charset="0"/>
              </a:rPr>
              <a:t>Ag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nanoprism</a:t>
            </a:r>
          </a:p>
        </p:txBody>
      </p:sp>
    </p:spTree>
    <p:extLst>
      <p:ext uri="{BB962C8B-B14F-4D97-AF65-F5344CB8AC3E}">
        <p14:creationId xmlns:p14="http://schemas.microsoft.com/office/powerpoint/2010/main" val="2275363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1ECE8BC-AC55-4CD6-AF5E-D29BB4AB5F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299"/>
          <a:stretch/>
        </p:blipFill>
        <p:spPr>
          <a:xfrm>
            <a:off x="538760" y="1127115"/>
            <a:ext cx="4392488" cy="180925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F7C466D-65B1-424E-B85B-C93B5449F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802" y="3643406"/>
            <a:ext cx="7272808" cy="188719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F95B8B-B89E-475E-B3EA-685D69D99E71}"/>
              </a:ext>
            </a:extLst>
          </p:cNvPr>
          <p:cNvSpPr/>
          <p:nvPr/>
        </p:nvSpPr>
        <p:spPr>
          <a:xfrm>
            <a:off x="179512" y="6611577"/>
            <a:ext cx="91016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Zhuang, Q., et al. (2017). "Investigation of superconductivity in compressed vanadium hydrides." Physical Chemistry Chemical Physics 19(38): 26280-26284.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0142FA4-09B8-460C-958C-90D139801C1E}"/>
              </a:ext>
            </a:extLst>
          </p:cNvPr>
          <p:cNvSpPr txBox="1"/>
          <p:nvPr/>
        </p:nvSpPr>
        <p:spPr>
          <a:xfrm>
            <a:off x="42310" y="816512"/>
            <a:ext cx="3377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Structures of VH, VH</a:t>
            </a:r>
            <a:r>
              <a:rPr lang="en-US" altLang="zh-CN" sz="2000" b="1" baseline="-25000" dirty="0"/>
              <a:t>3</a:t>
            </a:r>
            <a:r>
              <a:rPr lang="en-US" altLang="zh-CN" sz="2000" b="1" dirty="0"/>
              <a:t>, VH</a:t>
            </a:r>
            <a:r>
              <a:rPr lang="en-US" altLang="zh-CN" sz="2000" b="1" baseline="-25000" dirty="0"/>
              <a:t>5  </a:t>
            </a:r>
            <a:r>
              <a:rPr lang="en-US" altLang="zh-CN" sz="2000" b="1" dirty="0"/>
              <a:t> </a:t>
            </a:r>
            <a:endParaRPr lang="zh-CN" altLang="en-US" sz="2000" b="1" baseline="-250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2F2128C-C3E7-4CF2-9A0F-3932D9C3CA52}"/>
              </a:ext>
            </a:extLst>
          </p:cNvPr>
          <p:cNvSpPr txBox="1"/>
          <p:nvPr/>
        </p:nvSpPr>
        <p:spPr>
          <a:xfrm>
            <a:off x="72600" y="3256534"/>
            <a:ext cx="3838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Modes of structures above</a:t>
            </a:r>
            <a:endParaRPr lang="zh-CN" altLang="en-US" sz="20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070F99D-76E4-4E65-9173-E634C305EEA5}"/>
              </a:ext>
            </a:extLst>
          </p:cNvPr>
          <p:cNvSpPr txBox="1"/>
          <p:nvPr/>
        </p:nvSpPr>
        <p:spPr>
          <a:xfrm>
            <a:off x="5304965" y="381359"/>
            <a:ext cx="3853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These structures can be obtained under different temperatures and hydrogen pressures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C76DE43-AD4C-422E-9960-ABA072B4C0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59" y="1504975"/>
            <a:ext cx="2593081" cy="180925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872465E-BD08-4C25-A9ED-D160E19F1BB9}"/>
              </a:ext>
            </a:extLst>
          </p:cNvPr>
          <p:cNvSpPr txBox="1"/>
          <p:nvPr/>
        </p:nvSpPr>
        <p:spPr>
          <a:xfrm>
            <a:off x="859058" y="5730885"/>
            <a:ext cx="7742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It may help us understanding the interaction of Hydrogen in VHs, as well as the interactions in water.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CE196353-C1D2-4367-B997-A370F45E165D}"/>
              </a:ext>
            </a:extLst>
          </p:cNvPr>
          <p:cNvSpPr txBox="1"/>
          <p:nvPr/>
        </p:nvSpPr>
        <p:spPr>
          <a:xfrm>
            <a:off x="0" y="0"/>
            <a:ext cx="1187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Arial" pitchFamily="34" charset="0"/>
                <a:ea typeface="+mj-ea"/>
                <a:cs typeface="Arial" pitchFamily="34" charset="0"/>
              </a:rPr>
              <a:t>VHs</a:t>
            </a:r>
            <a:endParaRPr lang="zh-CN" altLang="en-US" sz="32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16FDA05-E545-499F-8ED1-05EE38C2C8DF}"/>
              </a:ext>
            </a:extLst>
          </p:cNvPr>
          <p:cNvSpPr/>
          <p:nvPr/>
        </p:nvSpPr>
        <p:spPr>
          <a:xfrm>
            <a:off x="7356180" y="4302704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0-200meV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12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261D4DE-3AE0-4D7F-961D-C18580A60E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077"/>
          <a:stretch/>
        </p:blipFill>
        <p:spPr>
          <a:xfrm>
            <a:off x="4300506" y="224340"/>
            <a:ext cx="4803738" cy="558087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E4AB4A6-5995-4C14-8D66-DCA4947D599F}"/>
              </a:ext>
            </a:extLst>
          </p:cNvPr>
          <p:cNvSpPr/>
          <p:nvPr/>
        </p:nvSpPr>
        <p:spPr>
          <a:xfrm>
            <a:off x="8654" y="15280"/>
            <a:ext cx="10198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Arial" pitchFamily="34" charset="0"/>
                <a:ea typeface="+mj-ea"/>
                <a:cs typeface="Arial" pitchFamily="34" charset="0"/>
              </a:rPr>
              <a:t>Li</a:t>
            </a:r>
            <a:r>
              <a:rPr lang="en-US" altLang="zh-CN" sz="3200" b="1" baseline="-25000" dirty="0"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lang="en-US" altLang="zh-CN" sz="3200" b="1" dirty="0">
                <a:latin typeface="Arial" pitchFamily="34" charset="0"/>
                <a:ea typeface="+mj-ea"/>
                <a:cs typeface="Arial" pitchFamily="34" charset="0"/>
              </a:rPr>
              <a:t>O</a:t>
            </a:r>
            <a:endParaRPr lang="zh-CN" altLang="en-US" sz="32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4A668C8-BC56-43CB-A90C-5B89594A85FA}"/>
              </a:ext>
            </a:extLst>
          </p:cNvPr>
          <p:cNvSpPr/>
          <p:nvPr/>
        </p:nvSpPr>
        <p:spPr>
          <a:xfrm>
            <a:off x="5724128" y="597675"/>
            <a:ext cx="1780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0-150meV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4FBED87-D665-4EFD-86AB-A92F3F629A48}"/>
              </a:ext>
            </a:extLst>
          </p:cNvPr>
          <p:cNvSpPr/>
          <p:nvPr/>
        </p:nvSpPr>
        <p:spPr>
          <a:xfrm>
            <a:off x="45176" y="6564881"/>
            <a:ext cx="915373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Goel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P, Choudhury N, </a:t>
            </a:r>
            <a:r>
              <a:rPr lang="en-US" altLang="zh-CN" sz="1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Chaplot</a:t>
            </a:r>
            <a:r>
              <a:rPr lang="en-US" altLang="zh-CN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L. Superionic behavior of lithium oxide Li 2 O : A lattice dynamics and molecular dynamics study[J]. </a:t>
            </a:r>
            <a:r>
              <a:rPr lang="en-US" altLang="zh-CN" sz="1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Phys.rev.b</a:t>
            </a:r>
            <a:r>
              <a:rPr lang="en-US" altLang="zh-CN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2004, 70(17).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925C0E4-9B57-4CEC-AAA0-D64F28B4230C}"/>
              </a:ext>
            </a:extLst>
          </p:cNvPr>
          <p:cNvSpPr/>
          <p:nvPr/>
        </p:nvSpPr>
        <p:spPr>
          <a:xfrm>
            <a:off x="1043608" y="120492"/>
            <a:ext cx="3132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Superionic behavior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D30F6CD-CEB1-4E0E-8028-C6D56DCD3421}"/>
              </a:ext>
            </a:extLst>
          </p:cNvPr>
          <p:cNvSpPr/>
          <p:nvPr/>
        </p:nvSpPr>
        <p:spPr>
          <a:xfrm>
            <a:off x="145585" y="4186913"/>
            <a:ext cx="44264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Superionic conductors where Ω is more than 0.1 Ohm</a:t>
            </a:r>
            <a:r>
              <a:rPr lang="en-US" altLang="zh-CN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−1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altLang="zh-CN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−1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 (300 K) and the activation energy for ion transport is small (about 0.1 eV)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330553B-4E46-4559-BCE1-27BDBAECF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444" y="1184892"/>
            <a:ext cx="2659074" cy="258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70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2B2F2EB-987B-49CF-B56E-A0AA2CA189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84" r="19806" b="30433"/>
          <a:stretch/>
        </p:blipFill>
        <p:spPr>
          <a:xfrm>
            <a:off x="5940152" y="771483"/>
            <a:ext cx="3020455" cy="345813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4906474-A6F5-47D2-96D6-D2A89E211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716" y="4466052"/>
            <a:ext cx="4995301" cy="972114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2BF0571F-7F6E-40B4-B851-02F332AFA524}"/>
              </a:ext>
            </a:extLst>
          </p:cNvPr>
          <p:cNvSpPr/>
          <p:nvPr/>
        </p:nvSpPr>
        <p:spPr>
          <a:xfrm>
            <a:off x="0" y="0"/>
            <a:ext cx="1096775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>
                <a:latin typeface="Arial" pitchFamily="34" charset="0"/>
                <a:ea typeface="+mj-ea"/>
                <a:cs typeface="Arial" pitchFamily="34" charset="0"/>
              </a:rPr>
              <a:t>BBG</a:t>
            </a:r>
            <a:endParaRPr lang="zh-CN" altLang="en-US" sz="32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078B5F7-0976-4F96-9811-D9D02CAA8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17" y="620022"/>
            <a:ext cx="2757842" cy="388719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1E34531B-0CB7-413D-AF4E-403439F867AB}"/>
              </a:ext>
            </a:extLst>
          </p:cNvPr>
          <p:cNvSpPr/>
          <p:nvPr/>
        </p:nvSpPr>
        <p:spPr>
          <a:xfrm>
            <a:off x="1259632" y="6442624"/>
            <a:ext cx="7884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Nakayama T, </a:t>
            </a:r>
            <a:r>
              <a:rPr lang="en-US" altLang="zh-CN" sz="1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Kaneshita</a:t>
            </a:r>
            <a:r>
              <a:rPr lang="en-US" altLang="zh-CN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E. Significance of Off-Center Rattling for Emerging Low-lying THz Modes in type-I Clathrates[J]. Physics, 2011, 80(10):104604-104604-7.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C4A7941-87D1-4C26-BCC2-906B58FF609C}"/>
              </a:ext>
            </a:extLst>
          </p:cNvPr>
          <p:cNvSpPr/>
          <p:nvPr/>
        </p:nvSpPr>
        <p:spPr>
          <a:xfrm>
            <a:off x="1096775" y="102250"/>
            <a:ext cx="291618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Thermoelectric materials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DBCA1E4-AAE2-43B6-9A70-042370A91C50}"/>
              </a:ext>
            </a:extLst>
          </p:cNvPr>
          <p:cNvSpPr/>
          <p:nvPr/>
        </p:nvSpPr>
        <p:spPr>
          <a:xfrm>
            <a:off x="3120640" y="3823691"/>
            <a:ext cx="30666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 conductivity (</a:t>
            </a:r>
            <a:r>
              <a:rPr lang="en-US" altLang="zh-CN" sz="2000" dirty="0">
                <a:solidFill>
                  <a:srgbClr val="231F2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ω=</a:t>
            </a:r>
            <a:r>
              <a:rPr lang="en-US" altLang="zh-CN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0) of the carrier contribution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箭头: 下 26">
            <a:extLst>
              <a:ext uri="{FF2B5EF4-FFF2-40B4-BE49-F238E27FC236}">
                <a16:creationId xmlns:a16="http://schemas.microsoft.com/office/drawing/2014/main" id="{847BCE36-3092-4A12-BA45-925D92AFFD20}"/>
              </a:ext>
            </a:extLst>
          </p:cNvPr>
          <p:cNvSpPr/>
          <p:nvPr/>
        </p:nvSpPr>
        <p:spPr>
          <a:xfrm rot="10800000" flipH="1">
            <a:off x="3909698" y="4591805"/>
            <a:ext cx="86238" cy="289817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82ABFE3-BC0F-43B8-AD07-278AA64247AB}"/>
              </a:ext>
            </a:extLst>
          </p:cNvPr>
          <p:cNvSpPr/>
          <p:nvPr/>
        </p:nvSpPr>
        <p:spPr>
          <a:xfrm>
            <a:off x="2627784" y="5601434"/>
            <a:ext cx="4536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sums</a:t>
            </a:r>
            <a:r>
              <a:rPr lang="en-US" altLang="zh-CN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Lorentz-type conductivities </a:t>
            </a:r>
          </a:p>
          <a:p>
            <a:r>
              <a:rPr lang="en-US" altLang="zh-CN" sz="2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phonon modes</a:t>
            </a:r>
            <a:endParaRPr lang="zh-CN" altLang="en-US" sz="20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箭头: 下 28">
            <a:extLst>
              <a:ext uri="{FF2B5EF4-FFF2-40B4-BE49-F238E27FC236}">
                <a16:creationId xmlns:a16="http://schemas.microsoft.com/office/drawing/2014/main" id="{1A081606-71BE-4065-8740-A8BB1A3F325E}"/>
              </a:ext>
            </a:extLst>
          </p:cNvPr>
          <p:cNvSpPr/>
          <p:nvPr/>
        </p:nvSpPr>
        <p:spPr>
          <a:xfrm>
            <a:off x="4515843" y="5336872"/>
            <a:ext cx="112313" cy="300083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CA13BED-2EB1-4427-A515-71EF785F53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1594" y="1847182"/>
            <a:ext cx="2417523" cy="68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41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070AB2F-1AEE-4A72-BC84-D6A0D888D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324" y="733099"/>
            <a:ext cx="3304347" cy="474709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FF43F78-DBD6-4D12-9B3C-26118A8E3C9F}"/>
              </a:ext>
            </a:extLst>
          </p:cNvPr>
          <p:cNvSpPr txBox="1"/>
          <p:nvPr/>
        </p:nvSpPr>
        <p:spPr>
          <a:xfrm>
            <a:off x="1199621" y="5450680"/>
            <a:ext cx="348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MinionPro-Bold"/>
              </a:rPr>
              <a:t>Detect different dislocations</a:t>
            </a:r>
            <a:endParaRPr lang="zh-CN" altLang="en-US" b="1" dirty="0">
              <a:latin typeface="MinionPro-Bold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25B9B52-6A4A-4498-8071-386965FA1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671" y="908717"/>
            <a:ext cx="4649622" cy="359061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0908AEA-4D67-4EC7-B633-FA2481389E2C}"/>
              </a:ext>
            </a:extLst>
          </p:cNvPr>
          <p:cNvSpPr txBox="1"/>
          <p:nvPr/>
        </p:nvSpPr>
        <p:spPr>
          <a:xfrm>
            <a:off x="4494378" y="4651841"/>
            <a:ext cx="4649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MinionPro-Bold"/>
              </a:rPr>
              <a:t>Developing low-loss infrared  nanophotonics using EELS measurements</a:t>
            </a:r>
            <a:endParaRPr lang="zh-CN" altLang="en-US" b="1" dirty="0">
              <a:latin typeface="MinionPro-Bold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C529EAA-CBF5-4833-8277-27B9B248835F}"/>
              </a:ext>
            </a:extLst>
          </p:cNvPr>
          <p:cNvSpPr txBox="1"/>
          <p:nvPr/>
        </p:nvSpPr>
        <p:spPr>
          <a:xfrm>
            <a:off x="35200" y="1651883"/>
            <a:ext cx="1584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MinionPro-Bold"/>
              </a:rPr>
              <a:t>Misfit-dislocation</a:t>
            </a:r>
            <a:endParaRPr lang="zh-CN" altLang="en-US" b="1" dirty="0">
              <a:latin typeface="MinionPro-Bold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7365F03-C50F-4A81-B300-3E04B7284CDF}"/>
              </a:ext>
            </a:extLst>
          </p:cNvPr>
          <p:cNvSpPr txBox="1"/>
          <p:nvPr/>
        </p:nvSpPr>
        <p:spPr>
          <a:xfrm>
            <a:off x="35200" y="3573016"/>
            <a:ext cx="1296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MinionPro-Bold"/>
              </a:rPr>
              <a:t>Inter- dislocation</a:t>
            </a:r>
            <a:endParaRPr lang="zh-CN" altLang="en-US" b="1" dirty="0">
              <a:latin typeface="MinionPro-Bold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85A25EA-6538-431F-9BF8-FFF48DA8D45C}"/>
              </a:ext>
            </a:extLst>
          </p:cNvPr>
          <p:cNvSpPr/>
          <p:nvPr/>
        </p:nvSpPr>
        <p:spPr>
          <a:xfrm>
            <a:off x="371523" y="6115387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Chang, C. P., et al. (2014). "Condensation of two-dimensional oxide-interfacial charges into one-dimensional electron chains by the misfit-dislocation strain field." Nature Communications 5.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89AAF38-41DB-4EB5-B042-E3562900FD77}"/>
              </a:ext>
            </a:extLst>
          </p:cNvPr>
          <p:cNvSpPr txBox="1"/>
          <p:nvPr/>
        </p:nvSpPr>
        <p:spPr>
          <a:xfrm>
            <a:off x="0" y="25390"/>
            <a:ext cx="6804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Arial" pitchFamily="34" charset="0"/>
                <a:ea typeface="+mj-ea"/>
                <a:cs typeface="Arial" pitchFamily="34" charset="0"/>
              </a:rPr>
              <a:t>Some special usage of EELS</a:t>
            </a:r>
            <a:endParaRPr lang="zh-CN" altLang="en-US" sz="32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5A1D79E-EB91-41AF-9EB8-3AAF4B296DDF}"/>
              </a:ext>
            </a:extLst>
          </p:cNvPr>
          <p:cNvSpPr/>
          <p:nvPr/>
        </p:nvSpPr>
        <p:spPr>
          <a:xfrm>
            <a:off x="381806" y="6527461"/>
            <a:ext cx="80066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Caldwell, J. D. et al. Low-loss, infrared and terahertz nanophotonics using surface phonon polaritons. Nanophotonics 4, 44–68 (2015). </a:t>
            </a:r>
          </a:p>
        </p:txBody>
      </p:sp>
    </p:spTree>
    <p:extLst>
      <p:ext uri="{BB962C8B-B14F-4D97-AF65-F5344CB8AC3E}">
        <p14:creationId xmlns:p14="http://schemas.microsoft.com/office/powerpoint/2010/main" val="886082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ACBEB56-ACF8-40E0-A54F-34950B306123}"/>
              </a:ext>
            </a:extLst>
          </p:cNvPr>
          <p:cNvSpPr/>
          <p:nvPr/>
        </p:nvSpPr>
        <p:spPr>
          <a:xfrm>
            <a:off x="539552" y="3068960"/>
            <a:ext cx="79019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Most phonon spectroscopies are selectively sensitive to either surface or bulk excitations; therefore, by demonstrating the excitation of both bulk and surface vibrational modes using a single probe,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work represents advances in the detection and visualization of spatially confined surface and bulk phonons in nanostructures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FA25032-03A6-4B37-BB5C-4C724F5C3704}"/>
              </a:ext>
            </a:extLst>
          </p:cNvPr>
          <p:cNvSpPr txBox="1"/>
          <p:nvPr/>
        </p:nvSpPr>
        <p:spPr>
          <a:xfrm>
            <a:off x="0" y="25390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Arial" pitchFamily="34" charset="0"/>
                <a:ea typeface="+mj-ea"/>
                <a:cs typeface="Arial" pitchFamily="34" charset="0"/>
              </a:rPr>
              <a:t>Conclusion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EF73CE5-9844-4486-BC59-83B61D75718C}"/>
              </a:ext>
            </a:extLst>
          </p:cNvPr>
          <p:cNvSpPr/>
          <p:nvPr/>
        </p:nvSpPr>
        <p:spPr>
          <a:xfrm>
            <a:off x="539552" y="1022294"/>
            <a:ext cx="79019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Imaging of vibrational excitations in and near nanostructures is essential for developing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low-loss infrared nanophotonics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, controlling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transport in thermal nanodevices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, inventing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thermoelectric materials 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and understanding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nanoscale energy transport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7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D2F0379-858C-40C0-B822-59D8D1442B98}"/>
              </a:ext>
            </a:extLst>
          </p:cNvPr>
          <p:cNvSpPr/>
          <p:nvPr/>
        </p:nvSpPr>
        <p:spPr>
          <a:xfrm>
            <a:off x="660943" y="980728"/>
            <a:ext cx="7398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The phonon study and 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(future) 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atomic-resolution phonon spectroscopy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in nanostructures 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will be useful for studies of nanoscale energy transport for the development of energy-related processes and technologies.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9C6E2C2-233C-4C01-BB46-C2F65B170FC9}"/>
              </a:ext>
            </a:extLst>
          </p:cNvPr>
          <p:cNvSpPr/>
          <p:nvPr/>
        </p:nvSpPr>
        <p:spPr>
          <a:xfrm>
            <a:off x="660943" y="2276872"/>
            <a:ext cx="7875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This information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of bulk and surface phonon modes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should be useful for understanding how phonon properties interact with other phonons, plasmons and photons within and outside the nanostructure.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772B42E-FA0E-4A5A-96F3-91418DF45BEE}"/>
              </a:ext>
            </a:extLst>
          </p:cNvPr>
          <p:cNvSpPr txBox="1"/>
          <p:nvPr/>
        </p:nvSpPr>
        <p:spPr>
          <a:xfrm>
            <a:off x="0" y="25390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Arial" pitchFamily="34" charset="0"/>
                <a:ea typeface="+mj-ea"/>
                <a:cs typeface="Arial" pitchFamily="34" charset="0"/>
              </a:rPr>
              <a:t>Future work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497A117-08EE-4D78-9758-2C952EE43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16" y="3284984"/>
            <a:ext cx="4734281" cy="303087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45D20CE-B8C5-4B87-9078-764EC46AE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3284984"/>
            <a:ext cx="1771468" cy="162338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6BEA0AF-672A-46AD-8014-BAF7AE87D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662" y="3284984"/>
            <a:ext cx="1651725" cy="16233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4B21CE1-4902-4CE2-8E15-AEE188057B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7638" y="4943719"/>
            <a:ext cx="3888432" cy="133677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3A576200-F198-4D4D-A864-4B5FB08EFD51}"/>
              </a:ext>
            </a:extLst>
          </p:cNvPr>
          <p:cNvSpPr/>
          <p:nvPr/>
        </p:nvSpPr>
        <p:spPr>
          <a:xfrm>
            <a:off x="1438805" y="6437584"/>
            <a:ext cx="77051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Caldwell, J. D. et al. Low-loss, infrared and terahertz nanophotonics using surface phonon polaritons. Nanophotonics 4, 44–68 (2015). </a:t>
            </a:r>
          </a:p>
          <a:p>
            <a:r>
              <a:rPr lang="en-US" altLang="zh-CN" sz="1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Maldovan</a:t>
            </a:r>
            <a:r>
              <a:rPr lang="en-US" altLang="zh-CN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 Sound and heat revolutions in </a:t>
            </a:r>
            <a:r>
              <a:rPr lang="en-US" altLang="zh-CN" sz="1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phononics</a:t>
            </a:r>
            <a:r>
              <a:rPr lang="en-US" altLang="zh-CN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Nature 503, 209–217 (2013).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1B6D446-52A3-4247-83D1-FD31ABA24A21}"/>
              </a:ext>
            </a:extLst>
          </p:cNvPr>
          <p:cNvSpPr/>
          <p:nvPr/>
        </p:nvSpPr>
        <p:spPr>
          <a:xfrm>
            <a:off x="1761108" y="2420888"/>
            <a:ext cx="55980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8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</a:t>
            </a:r>
            <a:endParaRPr lang="zh-CN" altLang="en-US" sz="8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2790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ature21699-sv1">
            <a:hlinkClick r:id="" action="ppaction://media"/>
            <a:extLst>
              <a:ext uri="{FF2B5EF4-FFF2-40B4-BE49-F238E27FC236}">
                <a16:creationId xmlns:a16="http://schemas.microsoft.com/office/drawing/2014/main" id="{498EA827-412F-4C99-9138-A2D9C95F337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32656" y="40122"/>
            <a:ext cx="12169352" cy="684526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AE8237B-670A-49E8-AEE8-2D4939EBD56E}"/>
              </a:ext>
            </a:extLst>
          </p:cNvPr>
          <p:cNvSpPr txBox="1"/>
          <p:nvPr/>
        </p:nvSpPr>
        <p:spPr>
          <a:xfrm>
            <a:off x="107504" y="116632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Video of localized modes’ spatial distribution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45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763688" cy="476672"/>
          </a:xfrm>
        </p:spPr>
        <p:txBody>
          <a:bodyPr>
            <a:normAutofit fontScale="90000"/>
          </a:bodyPr>
          <a:lstStyle/>
          <a:p>
            <a:r>
              <a:rPr lang="en-US" altLang="zh-CN" sz="3600" b="1" dirty="0">
                <a:latin typeface="Arial" pitchFamily="34" charset="0"/>
                <a:cs typeface="Arial" pitchFamily="34" charset="0"/>
              </a:rPr>
              <a:t>Phonon</a:t>
            </a:r>
            <a:endParaRPr lang="zh-CN" alt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72030" y="2849225"/>
            <a:ext cx="846043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u"/>
            </a:pP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Elementary excitation-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Quasi-particle</a:t>
            </a:r>
            <a:endParaRPr lang="zh-CN" alt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u"/>
            </a:pPr>
            <a:r>
              <a:rPr lang="en-US" altLang="zh-CN" sz="2400" dirty="0">
                <a:latin typeface="Arial" pitchFamily="34" charset="0"/>
                <a:cs typeface="Arial" pitchFamily="34" charset="0"/>
              </a:rPr>
              <a:t>Energy-         momentum-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u"/>
            </a:pPr>
            <a:r>
              <a:rPr lang="en-US" altLang="zh-CN" sz="2400" dirty="0">
                <a:latin typeface="Arial" pitchFamily="34" charset="0"/>
                <a:cs typeface="Arial" pitchFamily="34" charset="0"/>
              </a:rPr>
              <a:t>Boson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u"/>
            </a:pPr>
            <a:r>
              <a:rPr lang="en-US" altLang="zh-CN" sz="2400" dirty="0">
                <a:latin typeface="Arial" pitchFamily="34" charset="0"/>
                <a:cs typeface="Arial" pitchFamily="34" charset="0"/>
              </a:rPr>
              <a:t>Conservation of energy and Quasi-momentum</a:t>
            </a: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523193"/>
              </p:ext>
            </p:extLst>
          </p:nvPr>
        </p:nvGraphicFramePr>
        <p:xfrm>
          <a:off x="1763688" y="3671136"/>
          <a:ext cx="6858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" r:id="rId4" imgW="3346200" imgH="2458440" progId="">
                  <p:embed/>
                </p:oleObj>
              </mc:Choice>
              <mc:Fallback>
                <p:oleObj r:id="rId4" imgW="3346200" imgH="2458440" progId="">
                  <p:embed/>
                  <p:pic>
                    <p:nvPicPr>
                      <p:cNvPr id="10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3671136"/>
                        <a:ext cx="685800" cy="5048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096914"/>
              </p:ext>
            </p:extLst>
          </p:nvPr>
        </p:nvGraphicFramePr>
        <p:xfrm>
          <a:off x="4139952" y="3688637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" r:id="rId6" imgW="2817000" imgH="2810520" progId="">
                  <p:embed/>
                </p:oleObj>
              </mc:Choice>
              <mc:Fallback>
                <p:oleObj r:id="rId6" imgW="2817000" imgH="2810520" progId="">
                  <p:embed/>
                  <p:pic>
                    <p:nvPicPr>
                      <p:cNvPr id="10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3688637"/>
                        <a:ext cx="533400" cy="5334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096549"/>
              </p:ext>
            </p:extLst>
          </p:nvPr>
        </p:nvGraphicFramePr>
        <p:xfrm>
          <a:off x="1619672" y="4154625"/>
          <a:ext cx="19812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" r:id="rId8" imgW="12871800" imgH="6330600" progId="">
                  <p:embed/>
                </p:oleObj>
              </mc:Choice>
              <mc:Fallback>
                <p:oleObj r:id="rId8" imgW="12871800" imgH="6330600" progId="">
                  <p:embed/>
                  <p:pic>
                    <p:nvPicPr>
                      <p:cNvPr id="10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4154625"/>
                        <a:ext cx="1981200" cy="9763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97" name="Picture 7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11746" y="476672"/>
            <a:ext cx="4620716" cy="24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C46C25F0-DC77-4A13-B5E4-89BB68037D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333810"/>
              </p:ext>
            </p:extLst>
          </p:nvPr>
        </p:nvGraphicFramePr>
        <p:xfrm>
          <a:off x="541858" y="5802808"/>
          <a:ext cx="31305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1" name="公式" r:id="rId11" imgW="1028520" imgH="203040" progId="Equation.3">
                  <p:embed/>
                </p:oleObj>
              </mc:Choice>
              <mc:Fallback>
                <p:oleObj name="公式" r:id="rId11" imgW="1028520" imgH="203040" progId="Equation.3">
                  <p:embed/>
                  <p:pic>
                    <p:nvPicPr>
                      <p:cNvPr id="6" name="Object 4">
                        <a:extLst>
                          <a:ext uri="{FF2B5EF4-FFF2-40B4-BE49-F238E27FC236}">
                            <a16:creationId xmlns:a16="http://schemas.microsoft.com/office/drawing/2014/main" id="{FD208EF6-2432-46BD-AAB9-4A49FD56BF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58" y="5802808"/>
                        <a:ext cx="313055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>
            <a:extLst>
              <a:ext uri="{FF2B5EF4-FFF2-40B4-BE49-F238E27FC236}">
                <a16:creationId xmlns:a16="http://schemas.microsoft.com/office/drawing/2014/main" id="{170832EC-AC49-48E1-A76F-C99A3482C4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374012"/>
              </p:ext>
            </p:extLst>
          </p:nvPr>
        </p:nvGraphicFramePr>
        <p:xfrm>
          <a:off x="4211960" y="5546515"/>
          <a:ext cx="4192587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" name="公式" r:id="rId13" imgW="1752480" imgH="457200" progId="Equation.3">
                  <p:embed/>
                </p:oleObj>
              </mc:Choice>
              <mc:Fallback>
                <p:oleObj name="公式" r:id="rId13" imgW="1752480" imgH="457200" progId="Equation.3">
                  <p:embed/>
                  <p:pic>
                    <p:nvPicPr>
                      <p:cNvPr id="7" name="Object 9">
                        <a:extLst>
                          <a:ext uri="{FF2B5EF4-FFF2-40B4-BE49-F238E27FC236}">
                            <a16:creationId xmlns:a16="http://schemas.microsoft.com/office/drawing/2014/main" id="{621AD191-B419-426A-BC49-78DBEED84D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5546515"/>
                        <a:ext cx="4192587" cy="109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15">
            <a:extLst>
              <a:ext uri="{FF2B5EF4-FFF2-40B4-BE49-F238E27FC236}">
                <a16:creationId xmlns:a16="http://schemas.microsoft.com/office/drawing/2014/main" id="{777DDB48-080D-4F63-8206-7339DDAE8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12757" y="939079"/>
            <a:ext cx="1724960" cy="177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6">
            <a:extLst>
              <a:ext uri="{FF2B5EF4-FFF2-40B4-BE49-F238E27FC236}">
                <a16:creationId xmlns:a16="http://schemas.microsoft.com/office/drawing/2014/main" id="{1BD1BE0C-019F-4018-A67F-A91070E01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60211" y="3056753"/>
            <a:ext cx="2483768" cy="2058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B6EFDB0-F36F-4B29-AD64-E5B9494708FC}"/>
              </a:ext>
            </a:extLst>
          </p:cNvPr>
          <p:cNvSpPr/>
          <p:nvPr/>
        </p:nvSpPr>
        <p:spPr>
          <a:xfrm>
            <a:off x="3906463" y="6565237"/>
            <a:ext cx="52144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Kittel C, </a:t>
            </a:r>
            <a:r>
              <a:rPr lang="en-US" altLang="zh-CN" sz="1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Masi</a:t>
            </a:r>
            <a:r>
              <a:rPr lang="en-US" altLang="zh-CN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F. Introduction to Solid State Physics[J]. Physics Today, 1954, 7(8):18-19.</a:t>
            </a:r>
          </a:p>
        </p:txBody>
      </p:sp>
    </p:spTree>
    <p:extLst>
      <p:ext uri="{BB962C8B-B14F-4D97-AF65-F5344CB8AC3E}">
        <p14:creationId xmlns:p14="http://schemas.microsoft.com/office/powerpoint/2010/main" val="3174036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475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Arial" pitchFamily="34" charset="0"/>
                <a:ea typeface="+mj-ea"/>
                <a:cs typeface="Arial" pitchFamily="34" charset="0"/>
              </a:rPr>
              <a:t>EELS</a:t>
            </a:r>
            <a:endParaRPr lang="zh-CN" altLang="en-US" sz="32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833C91D-15CC-4F5B-BA3E-C36534E7A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017" y="476672"/>
            <a:ext cx="5709965" cy="525658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8DCBAB-3088-4C30-ACDC-63A37824B360}"/>
              </a:ext>
            </a:extLst>
          </p:cNvPr>
          <p:cNvSpPr/>
          <p:nvPr/>
        </p:nvSpPr>
        <p:spPr>
          <a:xfrm>
            <a:off x="611560" y="5949280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Electron interactions with TE specimen and (scanning) transmission electron microscopy (S) TEM based micro analysis.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F690BE7-26B4-4D6E-8037-C46B5D65CF30}"/>
              </a:ext>
            </a:extLst>
          </p:cNvPr>
          <p:cNvSpPr/>
          <p:nvPr/>
        </p:nvSpPr>
        <p:spPr>
          <a:xfrm>
            <a:off x="1907704" y="6595611"/>
            <a:ext cx="7128792" cy="246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Wu H, Zheng F, Wu D, et al. Advanced electron microscopy for thermoelectric materials[J]. Nano Energy, 2015, 13:626-650.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6BA24D1-FD1D-42D5-A6EC-BA83F93D325B}"/>
              </a:ext>
            </a:extLst>
          </p:cNvPr>
          <p:cNvGrpSpPr/>
          <p:nvPr/>
        </p:nvGrpSpPr>
        <p:grpSpPr>
          <a:xfrm>
            <a:off x="2051720" y="4653136"/>
            <a:ext cx="2880320" cy="1083719"/>
            <a:chOff x="2051720" y="4653136"/>
            <a:chExt cx="2880320" cy="1083719"/>
          </a:xfrm>
        </p:grpSpPr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C588138F-043E-466B-9480-E30504EE10F3}"/>
                </a:ext>
              </a:extLst>
            </p:cNvPr>
            <p:cNvCxnSpPr/>
            <p:nvPr/>
          </p:nvCxnSpPr>
          <p:spPr>
            <a:xfrm>
              <a:off x="2051720" y="4653136"/>
              <a:ext cx="288032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9F9D2357-5FE7-44B0-96C0-BA068D2D4899}"/>
                </a:ext>
              </a:extLst>
            </p:cNvPr>
            <p:cNvCxnSpPr/>
            <p:nvPr/>
          </p:nvCxnSpPr>
          <p:spPr>
            <a:xfrm>
              <a:off x="2051720" y="5736855"/>
              <a:ext cx="288032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2B22AF3F-E634-446B-B87E-DEAD0E98DAD9}"/>
                </a:ext>
              </a:extLst>
            </p:cNvPr>
            <p:cNvCxnSpPr>
              <a:cxnSpLocks/>
            </p:cNvCxnSpPr>
            <p:nvPr/>
          </p:nvCxnSpPr>
          <p:spPr>
            <a:xfrm>
              <a:off x="4920438" y="4653136"/>
              <a:ext cx="11602" cy="108012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88359193-461D-4107-84F1-9B8CD19F1E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51720" y="4653137"/>
              <a:ext cx="0" cy="1080119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341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8005321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F3759DD1-4881-445D-9CD7-E497860DAB60}"/>
              </a:ext>
            </a:extLst>
          </p:cNvPr>
          <p:cNvSpPr txBox="1"/>
          <p:nvPr/>
        </p:nvSpPr>
        <p:spPr>
          <a:xfrm>
            <a:off x="0" y="0"/>
            <a:ext cx="1475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Arial" pitchFamily="34" charset="0"/>
                <a:ea typeface="+mj-ea"/>
                <a:cs typeface="Arial" pitchFamily="34" charset="0"/>
              </a:rPr>
              <a:t>EELS</a:t>
            </a:r>
            <a:endParaRPr lang="zh-CN" altLang="en-US" sz="32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002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88662"/>
              </p:ext>
            </p:extLst>
          </p:nvPr>
        </p:nvGraphicFramePr>
        <p:xfrm>
          <a:off x="287524" y="591622"/>
          <a:ext cx="8568951" cy="24993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836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6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6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280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loss 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signal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280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0eV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Elastic peak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（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ZLP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196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10~1000</a:t>
                      </a:r>
                      <a:r>
                        <a:rPr lang="en-US" altLang="zh-CN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Lattice</a:t>
                      </a:r>
                      <a:r>
                        <a:rPr lang="en-US" altLang="zh-CN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vibration or </a:t>
                      </a:r>
                      <a:r>
                        <a:rPr lang="en-US" altLang="zh-CN" sz="16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admolecule vibration energy transition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Lattice vibration</a:t>
                      </a:r>
                      <a:r>
                        <a:rPr lang="en-US" altLang="zh-CN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state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393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1~50eV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Bulk</a:t>
                      </a:r>
                      <a:r>
                        <a:rPr lang="en-US" altLang="zh-CN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surface plasmon exciton   or valence transition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048">
                <a:tc>
                  <a:txBody>
                    <a:bodyPr/>
                    <a:lstStyle/>
                    <a:p>
                      <a:r>
                        <a:rPr lang="en-US" altLang="zh-CN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50eV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ELNES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</a:t>
                      </a:r>
                      <a:r>
                        <a:rPr lang="en-US" altLang="zh-CN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bonding state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048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&gt;50eV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Core</a:t>
                      </a:r>
                      <a:r>
                        <a:rPr lang="en-US" altLang="zh-CN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level electron transition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Elemental composition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" name="图片 11">
            <a:extLst>
              <a:ext uri="{FF2B5EF4-FFF2-40B4-BE49-F238E27FC236}">
                <a16:creationId xmlns:a16="http://schemas.microsoft.com/office/drawing/2014/main" id="{3C667A55-774A-4183-8D30-24418209154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312" y="3789040"/>
            <a:ext cx="2077963" cy="213891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F3CB8C3-EA2F-4C1C-8837-109A464A846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5134" y="3851708"/>
            <a:ext cx="2455867" cy="2013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A32CFBC-5C25-4865-9339-A3E25CF2FC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b="12807"/>
          <a:stretch/>
        </p:blipFill>
        <p:spPr>
          <a:xfrm>
            <a:off x="4788024" y="3503743"/>
            <a:ext cx="3956863" cy="270950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CE872099-628F-47F4-AAE9-4891A3AD1BFC}"/>
              </a:ext>
            </a:extLst>
          </p:cNvPr>
          <p:cNvSpPr txBox="1"/>
          <p:nvPr/>
        </p:nvSpPr>
        <p:spPr>
          <a:xfrm>
            <a:off x="197768" y="3286679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High energy EELS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228EF339-4417-4561-99AB-14F16A0FBC09}"/>
              </a:ext>
            </a:extLst>
          </p:cNvPr>
          <p:cNvSpPr txBox="1"/>
          <p:nvPr/>
        </p:nvSpPr>
        <p:spPr>
          <a:xfrm>
            <a:off x="0" y="0"/>
            <a:ext cx="5148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Arial" pitchFamily="34" charset="0"/>
                <a:ea typeface="+mj-ea"/>
                <a:cs typeface="Arial" pitchFamily="34" charset="0"/>
              </a:rPr>
              <a:t>EELS</a:t>
            </a:r>
            <a:endParaRPr lang="zh-CN" altLang="en-US" sz="32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9D8847E-B11E-455E-A65C-EB24216FD304}"/>
              </a:ext>
            </a:extLst>
          </p:cNvPr>
          <p:cNvSpPr/>
          <p:nvPr/>
        </p:nvSpPr>
        <p:spPr>
          <a:xfrm>
            <a:off x="0" y="6399523"/>
            <a:ext cx="90086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Naoe, K., et al. (2014). "Microstructure and Electron Energy-Loss Spectroscopy Analysis of Interface Between Cu Substrate and Al2O3 Film Formed by Aerosol Deposition Method." Journal of Thermal Spray Technology 23(8): 1333-1338.</a:t>
            </a:r>
          </a:p>
        </p:txBody>
      </p:sp>
    </p:spTree>
    <p:extLst>
      <p:ext uri="{BB962C8B-B14F-4D97-AF65-F5344CB8AC3E}">
        <p14:creationId xmlns:p14="http://schemas.microsoft.com/office/powerpoint/2010/main" val="425365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ABFE27E-58AB-46D0-88B9-73269AEB40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7" r="17349" b="16327"/>
          <a:stretch/>
        </p:blipFill>
        <p:spPr>
          <a:xfrm>
            <a:off x="179512" y="152276"/>
            <a:ext cx="5000126" cy="2924944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4F663A9-FB71-4F87-98D7-B92E10BD1AE3}"/>
              </a:ext>
            </a:extLst>
          </p:cNvPr>
          <p:cNvSpPr/>
          <p:nvPr/>
        </p:nvSpPr>
        <p:spPr>
          <a:xfrm>
            <a:off x="3914530" y="5065222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the possibility of direct detection of electron– phonon interactions.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02F39FF-6798-4BE0-8291-A4F24AB528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00" y="3095543"/>
            <a:ext cx="2736304" cy="364840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8065854-BC68-4472-8D66-A6BD405B23CC}"/>
              </a:ext>
            </a:extLst>
          </p:cNvPr>
          <p:cNvSpPr/>
          <p:nvPr/>
        </p:nvSpPr>
        <p:spPr>
          <a:xfrm>
            <a:off x="3914530" y="365637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energy resolution of modern EELS is even approaching to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meV 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A92C6BC-958D-4672-A510-7264C7FD634B}"/>
              </a:ext>
            </a:extLst>
          </p:cNvPr>
          <p:cNvSpPr/>
          <p:nvPr/>
        </p:nvSpPr>
        <p:spPr>
          <a:xfrm>
            <a:off x="5291064" y="431635"/>
            <a:ext cx="3852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typical energy of lattice vibrations (phonons) in materials typically spreads from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few meV to hundreds of meV 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60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AF86E32-2EC7-4D00-AF37-F122BCDB5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2" y="640531"/>
            <a:ext cx="5364997" cy="141376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155957D-EF49-41D8-B2E3-D7B268256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4" y="2852936"/>
            <a:ext cx="3879450" cy="1800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56C22C32-2BA5-46B8-95E9-FB6094E68051}"/>
              </a:ext>
            </a:extLst>
          </p:cNvPr>
          <p:cNvSpPr/>
          <p:nvPr/>
        </p:nvSpPr>
        <p:spPr>
          <a:xfrm>
            <a:off x="179512" y="5157192"/>
            <a:ext cx="4536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Single 150-nm MgO nanocube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819A655-C433-4ED7-BFE3-8BD63838D1D4}"/>
              </a:ext>
            </a:extLst>
          </p:cNvPr>
          <p:cNvSpPr/>
          <p:nvPr/>
        </p:nvSpPr>
        <p:spPr>
          <a:xfrm>
            <a:off x="5413669" y="7286133"/>
            <a:ext cx="3384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MinionPro-Regular"/>
              </a:rPr>
              <a:t>main peaks at around 45 </a:t>
            </a:r>
            <a:r>
              <a:rPr lang="en-US" altLang="zh-CN" sz="1400" dirty="0" err="1">
                <a:latin typeface="MinionPro-Regular"/>
              </a:rPr>
              <a:t>meV</a:t>
            </a:r>
            <a:r>
              <a:rPr lang="en-US" altLang="zh-CN" sz="1400" dirty="0">
                <a:latin typeface="MinionPro-Regular"/>
              </a:rPr>
              <a:t> and 90 </a:t>
            </a:r>
            <a:r>
              <a:rPr lang="en-US" altLang="zh-CN" sz="1400" dirty="0" err="1">
                <a:latin typeface="MinionPro-Regular"/>
              </a:rPr>
              <a:t>meV</a:t>
            </a:r>
            <a:r>
              <a:rPr lang="en-US" altLang="zh-CN" sz="1400" dirty="0">
                <a:latin typeface="MinionPro-Regular"/>
              </a:rPr>
              <a:t>.</a:t>
            </a:r>
            <a:r>
              <a:rPr lang="en-US" altLang="zh-CN" sz="1400" dirty="0"/>
              <a:t> surface peak 68 </a:t>
            </a:r>
            <a:r>
              <a:rPr lang="en-US" altLang="zh-CN" sz="1400" dirty="0" err="1"/>
              <a:t>meV</a:t>
            </a:r>
            <a:endParaRPr lang="zh-CN" altLang="en-US" sz="1400" dirty="0"/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EBC62D7F-2A35-4EC8-A630-45C1A4017CB1}"/>
              </a:ext>
            </a:extLst>
          </p:cNvPr>
          <p:cNvSpPr txBox="1"/>
          <p:nvPr/>
        </p:nvSpPr>
        <p:spPr>
          <a:xfrm>
            <a:off x="0" y="0"/>
            <a:ext cx="9108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Arial" pitchFamily="34" charset="0"/>
                <a:ea typeface="+mj-ea"/>
                <a:cs typeface="Arial" pitchFamily="34" charset="0"/>
              </a:rPr>
              <a:t>EELS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Low energy EELS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used for materials analysis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41FCEEEB-5124-46FF-9847-A9F79F5E65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1669" y="1840919"/>
            <a:ext cx="5158867" cy="418907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39EA6F6-0365-4EAD-B95D-E54F437C21CC}"/>
              </a:ext>
            </a:extLst>
          </p:cNvPr>
          <p:cNvSpPr/>
          <p:nvPr/>
        </p:nvSpPr>
        <p:spPr>
          <a:xfrm>
            <a:off x="5148064" y="6068549"/>
            <a:ext cx="3813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EELS spectra of MgO nanocubes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811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2F4EE3A-298E-4C1F-A4B8-7ADEFD0D3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32656"/>
            <a:ext cx="6061976" cy="5687885"/>
          </a:xfrm>
          <a:prstGeom prst="rect">
            <a:avLst/>
          </a:prstGeom>
        </p:spPr>
      </p:pic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D9059A77-DBF7-44C4-80E5-14F15FA7FD09}"/>
              </a:ext>
            </a:extLst>
          </p:cNvPr>
          <p:cNvCxnSpPr/>
          <p:nvPr/>
        </p:nvCxnSpPr>
        <p:spPr>
          <a:xfrm flipH="1">
            <a:off x="1837589" y="717090"/>
            <a:ext cx="936104" cy="24595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FD5254C7-AE26-4B2C-A662-D7A1B7499BC2}"/>
              </a:ext>
            </a:extLst>
          </p:cNvPr>
          <p:cNvCxnSpPr>
            <a:cxnSpLocks/>
          </p:cNvCxnSpPr>
          <p:nvPr/>
        </p:nvCxnSpPr>
        <p:spPr>
          <a:xfrm flipH="1">
            <a:off x="3781805" y="2085242"/>
            <a:ext cx="689781" cy="18002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CED6ECD1-BB4E-47C8-9EB6-0404765A06CC}"/>
              </a:ext>
            </a:extLst>
          </p:cNvPr>
          <p:cNvSpPr/>
          <p:nvPr/>
        </p:nvSpPr>
        <p:spPr>
          <a:xfrm>
            <a:off x="1043608" y="6081809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Spatially dependent EELS scattering acquired along the [110] direction of a 150-nm MgO cube.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4CC6B48-B00C-46D4-A7B9-B694D99DB1DD}"/>
              </a:ext>
            </a:extLst>
          </p:cNvPr>
          <p:cNvSpPr/>
          <p:nvPr/>
        </p:nvSpPr>
        <p:spPr>
          <a:xfrm>
            <a:off x="6372200" y="4293096"/>
            <a:ext cx="2592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Main peaks at around 45 meV and 90 meV and surface peak at 68 meV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CF7535C-2403-4BC5-A7A7-EE2515B49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163" y="1196752"/>
            <a:ext cx="2480338" cy="2437737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7890B9C6-7CC4-4FCC-BE41-61ADBD18E70E}"/>
              </a:ext>
            </a:extLst>
          </p:cNvPr>
          <p:cNvCxnSpPr>
            <a:cxnSpLocks/>
          </p:cNvCxnSpPr>
          <p:nvPr/>
        </p:nvCxnSpPr>
        <p:spPr>
          <a:xfrm flipH="1">
            <a:off x="2744341" y="3764982"/>
            <a:ext cx="394151" cy="154746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77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994</TotalTime>
  <Words>2247</Words>
  <Application>Microsoft Office PowerPoint</Application>
  <PresentationFormat>全屏显示(4:3)</PresentationFormat>
  <Paragraphs>121</Paragraphs>
  <Slides>19</Slides>
  <Notes>14</Notes>
  <HiddenSlides>0</HiddenSlides>
  <MMClips>2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MinionPro-Bold</vt:lpstr>
      <vt:lpstr>MinionPro-Regular</vt:lpstr>
      <vt:lpstr>等线</vt:lpstr>
      <vt:lpstr>等线 Light</vt:lpstr>
      <vt:lpstr>仿宋</vt:lpstr>
      <vt:lpstr>宋体</vt:lpstr>
      <vt:lpstr>Arial</vt:lpstr>
      <vt:lpstr>Calibri</vt:lpstr>
      <vt:lpstr>Times New Roman</vt:lpstr>
      <vt:lpstr>Wingdings</vt:lpstr>
      <vt:lpstr>Office 主题​​</vt:lpstr>
      <vt:lpstr>公式</vt:lpstr>
      <vt:lpstr>PowerPoint 演示文稿</vt:lpstr>
      <vt:lpstr>PowerPoint 演示文稿</vt:lpstr>
      <vt:lpstr>Phonon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KGNGMG-XPS</dc:creator>
  <cp:lastModifiedBy>Chen Yang</cp:lastModifiedBy>
  <cp:revision>160</cp:revision>
  <dcterms:modified xsi:type="dcterms:W3CDTF">2017-11-21T07:11:49Z</dcterms:modified>
</cp:coreProperties>
</file>